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5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27" autoAdjust="0"/>
  </p:normalViewPr>
  <p:slideViewPr>
    <p:cSldViewPr snapToGrid="0" snapToObjects="1">
      <p:cViewPr varScale="1">
        <p:scale>
          <a:sx n="37" d="100"/>
          <a:sy n="37" d="100"/>
        </p:scale>
        <p:origin x="-104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D32CD-D7E3-E648-8951-ED16F511E1DC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9714-B3B5-0D47-B90B-08F0AA75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9714-B3B5-0D47-B90B-08F0AA75F9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9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6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348E-D0B3-3143-B45E-C68CE908FF6D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9839-C517-934C-A946-AFB14A05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83969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How </a:t>
            </a:r>
            <a:r>
              <a:rPr lang="en-US" dirty="0"/>
              <a:t>does a </a:t>
            </a:r>
            <a:r>
              <a:rPr lang="en-US" dirty="0" smtClean="0"/>
              <a:t>virtual </a:t>
            </a:r>
            <a:r>
              <a:rPr lang="en-US" dirty="0"/>
              <a:t>law firm work?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dobeStock_106712989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600" dirty="0" smtClean="0"/>
              <a:t>A </a:t>
            </a:r>
            <a:r>
              <a:rPr lang="en-US" sz="1600" dirty="0"/>
              <a:t>virtual law firm is </a:t>
            </a:r>
            <a:r>
              <a:rPr lang="en-US" sz="1600" dirty="0" smtClean="0"/>
              <a:t>a </a:t>
            </a:r>
            <a:r>
              <a:rPr lang="en-US" sz="1600" dirty="0"/>
              <a:t>law firm model </a:t>
            </a:r>
            <a:r>
              <a:rPr lang="en-US" sz="1600" dirty="0" smtClean="0"/>
              <a:t>that </a:t>
            </a:r>
            <a:r>
              <a:rPr lang="en-US" sz="1600" smtClean="0"/>
              <a:t>utilizes technology for </a:t>
            </a:r>
            <a:r>
              <a:rPr lang="en-US" sz="1600" dirty="0"/>
              <a:t>the delivery of legal services providing easier access to legal consumers and the flexibility to meet evolving consumer demand.</a:t>
            </a:r>
          </a:p>
        </p:txBody>
      </p:sp>
    </p:spTree>
    <p:extLst>
      <p:ext uri="{BB962C8B-B14F-4D97-AF65-F5344CB8AC3E}">
        <p14:creationId xmlns:p14="http://schemas.microsoft.com/office/powerpoint/2010/main" val="241434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it 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law firm</a:t>
            </a:r>
          </a:p>
          <a:p>
            <a:r>
              <a:rPr lang="en-US" dirty="0" smtClean="0"/>
              <a:t>Entirely online</a:t>
            </a:r>
          </a:p>
          <a:p>
            <a:r>
              <a:rPr lang="en-US" dirty="0"/>
              <a:t>V</a:t>
            </a:r>
            <a:r>
              <a:rPr lang="en-US" dirty="0" smtClean="0"/>
              <a:t>irtual interactions with clients</a:t>
            </a:r>
          </a:p>
          <a:p>
            <a:r>
              <a:rPr lang="en-US" dirty="0" smtClean="0"/>
              <a:t>Mostly paperless</a:t>
            </a:r>
          </a:p>
          <a:p>
            <a:r>
              <a:rPr lang="en-US" dirty="0" smtClean="0"/>
              <a:t>Flexible </a:t>
            </a:r>
          </a:p>
          <a:p>
            <a:r>
              <a:rPr lang="en-US" dirty="0" smtClean="0"/>
              <a:t>Convenient for clients</a:t>
            </a:r>
          </a:p>
          <a:p>
            <a:r>
              <a:rPr lang="en-US" dirty="0" smtClean="0"/>
              <a:t>Conducted through a secure client portal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it isn’t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E-lawyering</a:t>
            </a:r>
          </a:p>
          <a:p>
            <a:r>
              <a:rPr lang="en-US" dirty="0" smtClean="0"/>
              <a:t>A legal form company</a:t>
            </a:r>
          </a:p>
          <a:p>
            <a:r>
              <a:rPr lang="en-US" dirty="0" smtClean="0"/>
              <a:t>Just a website</a:t>
            </a:r>
          </a:p>
          <a:p>
            <a:r>
              <a:rPr lang="en-US" dirty="0" smtClean="0"/>
              <a:t>Another cloud or software service</a:t>
            </a:r>
          </a:p>
          <a:p>
            <a:r>
              <a:rPr lang="en-US" dirty="0" smtClean="0"/>
              <a:t>Virtual communication (i.e.-email)</a:t>
            </a:r>
          </a:p>
          <a:p>
            <a:r>
              <a:rPr lang="en-US" dirty="0" smtClean="0"/>
              <a:t>Remote office space</a:t>
            </a:r>
          </a:p>
          <a:p>
            <a:r>
              <a:rPr lang="en-US" dirty="0" smtClean="0"/>
              <a:t>Immune from ethical &amp; practice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3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your research on state-specific rules regarding</a:t>
            </a:r>
          </a:p>
          <a:p>
            <a:pPr lvl="1"/>
            <a:r>
              <a:rPr lang="en-US" dirty="0"/>
              <a:t>physical office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scope </a:t>
            </a:r>
            <a:r>
              <a:rPr lang="en-US" dirty="0"/>
              <a:t>of attorney-client relationship (i.e.- unbundling services)</a:t>
            </a:r>
          </a:p>
          <a:p>
            <a:pPr lvl="1"/>
            <a:r>
              <a:rPr lang="en-US" dirty="0" smtClean="0"/>
              <a:t>ghostwriting</a:t>
            </a:r>
          </a:p>
          <a:p>
            <a:r>
              <a:rPr lang="en-US" dirty="0" smtClean="0"/>
              <a:t>Check for any city &amp; state operating licenses that are necessary.</a:t>
            </a:r>
          </a:p>
          <a:p>
            <a:r>
              <a:rPr lang="en-US" dirty="0" smtClean="0"/>
              <a:t>Review UPL if you intend to practice in multiple jurisdictions.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59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Client Portal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User friendly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Offer document automation</a:t>
            </a:r>
          </a:p>
          <a:p>
            <a:r>
              <a:rPr lang="en-US" dirty="0" smtClean="0"/>
              <a:t>Allow for online payments </a:t>
            </a:r>
          </a:p>
          <a:p>
            <a:r>
              <a:rPr lang="en-US" dirty="0" smtClean="0"/>
              <a:t>Provide for messaging and other communication access</a:t>
            </a:r>
          </a:p>
          <a:p>
            <a:r>
              <a:rPr lang="en-US" dirty="0" smtClean="0"/>
              <a:t>Ability to upload &amp; exchange documents and information</a:t>
            </a:r>
          </a:p>
          <a:p>
            <a:r>
              <a:rPr lang="en-US" dirty="0" smtClean="0"/>
              <a:t>Method for conducting conflicts checks</a:t>
            </a:r>
          </a:p>
          <a:p>
            <a:r>
              <a:rPr lang="en-US" dirty="0" smtClean="0"/>
              <a:t>Other (integration with other software, task manager, calendaring system)</a:t>
            </a:r>
          </a:p>
          <a:p>
            <a:r>
              <a:rPr lang="en-US" dirty="0" smtClean="0"/>
              <a:t>May find a law practice management offering that provides all or may combine multiple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Unbundling for the Virtual 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Unbundled or Limited </a:t>
            </a:r>
            <a:r>
              <a:rPr lang="en-US" dirty="0"/>
              <a:t>Scope Representation is when an attorney represents or assists a party with part, but not necessarily all of his or her legal matter. The attorney and client enter into a detailed written agreement defining the scope of the legal assistance, including which tasks the attorney will be responsible for and which tasks the client will be responsible for. </a:t>
            </a:r>
            <a:endParaRPr lang="en-US" dirty="0" smtClean="0"/>
          </a:p>
          <a:p>
            <a:r>
              <a:rPr lang="en-US" dirty="0" smtClean="0"/>
              <a:t>Whether you choose to provide some or exclusively unbundled services you should </a:t>
            </a:r>
          </a:p>
          <a:p>
            <a:pPr lvl="1"/>
            <a:r>
              <a:rPr lang="en-US" dirty="0" smtClean="0"/>
              <a:t>be competent in the practice area you are providing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unbundle suitable services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fluent in technology you are working with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nsure client has the capacity to use the technology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nsure client is competent to handle tasks delegated to him/her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lways clearly define the relationship &amp; tasks in a written agreement and provide written notice when services have been fulfilled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4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vs. Risks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Reduced overhead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More accessible</a:t>
            </a:r>
          </a:p>
          <a:p>
            <a:r>
              <a:rPr lang="en-US" dirty="0" smtClean="0"/>
              <a:t>Automation</a:t>
            </a:r>
          </a:p>
          <a:p>
            <a:r>
              <a:rPr lang="en-US" dirty="0" smtClean="0"/>
              <a:t>Paperless</a:t>
            </a:r>
          </a:p>
          <a:p>
            <a:r>
              <a:rPr lang="en-US" dirty="0" smtClean="0"/>
              <a:t>Less intimidating </a:t>
            </a:r>
          </a:p>
          <a:p>
            <a:r>
              <a:rPr lang="en-US" dirty="0" smtClean="0"/>
              <a:t>Scalability </a:t>
            </a:r>
          </a:p>
          <a:p>
            <a:r>
              <a:rPr lang="en-US" dirty="0" smtClean="0"/>
              <a:t>Decreased liability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r>
              <a:rPr lang="en-US" dirty="0" smtClean="0"/>
              <a:t>Security of technology used</a:t>
            </a:r>
          </a:p>
          <a:p>
            <a:r>
              <a:rPr lang="en-US" dirty="0" smtClean="0"/>
              <a:t>Competency</a:t>
            </a:r>
          </a:p>
          <a:p>
            <a:r>
              <a:rPr lang="en-US" dirty="0" smtClean="0"/>
              <a:t>Unauthorized practice of law (for multi-jurisdictional practices)</a:t>
            </a:r>
          </a:p>
        </p:txBody>
      </p:sp>
    </p:spTree>
    <p:extLst>
      <p:ext uri="{BB962C8B-B14F-4D97-AF65-F5344CB8AC3E}">
        <p14:creationId xmlns:p14="http://schemas.microsoft.com/office/powerpoint/2010/main" val="39493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Advice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742240" y="1435100"/>
            <a:ext cx="7752299" cy="4691063"/>
          </a:xfrm>
        </p:spPr>
        <p:txBody>
          <a:bodyPr>
            <a:normAutofit/>
          </a:bodyPr>
          <a:lstStyle/>
          <a:p>
            <a:r>
              <a:rPr lang="en-US" sz="1600" dirty="0"/>
              <a:t>Update your business plan every 6 months or so as technology is constantly changing</a:t>
            </a:r>
            <a:r>
              <a:rPr lang="en-US" sz="1600" dirty="0" smtClean="0"/>
              <a:t>.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Check </a:t>
            </a:r>
            <a:r>
              <a:rPr lang="en-US" sz="1600" dirty="0"/>
              <a:t>with multiple professional liability insurers. Make sure you are covered for both cyber liability and the services you provide, especially if you are providing unbundled legal help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smtClean="0"/>
              <a:t>Outsourcing can save a lot of time and money. (call centers, virtual assistants, calendaring )</a:t>
            </a:r>
          </a:p>
          <a:p>
            <a:r>
              <a:rPr lang="en-US" sz="1600" dirty="0" smtClean="0"/>
              <a:t>It’s good to have a physical address for marketing purposes to make you look legit in the search engines.</a:t>
            </a:r>
          </a:p>
          <a:p>
            <a:r>
              <a:rPr lang="en-US" sz="1600" dirty="0" smtClean="0"/>
              <a:t>Don’t forget the same marketing rules apply to virtual practices as traditional brick and mortar firms. This also extends to your website content. Consider providing a disclaimer &amp; privacy policy on your website.</a:t>
            </a:r>
          </a:p>
          <a:p>
            <a:r>
              <a:rPr lang="en-US" sz="1600" dirty="0" smtClean="0"/>
              <a:t>Blogging consistently will keep your content fresh and website higher ranking.</a:t>
            </a:r>
          </a:p>
          <a:p>
            <a:r>
              <a:rPr lang="en-US" sz="1600" dirty="0" smtClean="0"/>
              <a:t>Utilize social media and consider creating a social media policy for your firm.</a:t>
            </a:r>
          </a:p>
          <a:p>
            <a:r>
              <a:rPr lang="en-US" sz="1600" dirty="0"/>
              <a:t>If it makes sense in your practice, providing flat fee services is not only easier administratively but results in fewer unpaid invoices.</a:t>
            </a:r>
          </a:p>
          <a:p>
            <a:r>
              <a:rPr lang="en-US" sz="1600" dirty="0" smtClean="0"/>
              <a:t>Make sure you are correctly appropriating to IOLTA accounts when accepting online payments.</a:t>
            </a:r>
          </a:p>
        </p:txBody>
      </p:sp>
    </p:spTree>
    <p:extLst>
      <p:ext uri="{BB962C8B-B14F-4D97-AF65-F5344CB8AC3E}">
        <p14:creationId xmlns:p14="http://schemas.microsoft.com/office/powerpoint/2010/main" val="253778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Law Firm Checklist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Research rules &amp; regulations applicable to virtual practice, as well as city and state licensing requirements.</a:t>
            </a:r>
          </a:p>
          <a:p>
            <a:r>
              <a:rPr lang="en-US" dirty="0" smtClean="0"/>
              <a:t>Create &amp; register your business entity with your state. </a:t>
            </a:r>
          </a:p>
          <a:p>
            <a:r>
              <a:rPr lang="en-US" dirty="0" smtClean="0"/>
              <a:t>Compare multiple malpractice insurers.</a:t>
            </a:r>
          </a:p>
          <a:p>
            <a:r>
              <a:rPr lang="en-US" dirty="0" smtClean="0"/>
              <a:t>Register a domain &amp; create your website. </a:t>
            </a:r>
          </a:p>
          <a:p>
            <a:r>
              <a:rPr lang="en-US" dirty="0" smtClean="0"/>
              <a:t>Determine which cloud-based technologies, software, &amp; client portal you will use. </a:t>
            </a:r>
            <a:r>
              <a:rPr lang="en-US" dirty="0"/>
              <a:t>Your client portal, scheduling system, &amp; other technology should be integrated into your website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your business &amp; marketing plan.</a:t>
            </a:r>
          </a:p>
          <a:p>
            <a:r>
              <a:rPr lang="en-US" dirty="0" smtClean="0"/>
              <a:t>Draft intake forms, client agreements, disclaimers, policies, &amp; all other automated forms or documents.</a:t>
            </a:r>
          </a:p>
          <a:p>
            <a:r>
              <a:rPr lang="en-US" dirty="0" smtClean="0"/>
              <a:t>Start accepting clients!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55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619</Words>
  <Application>Microsoft Macintosh PowerPoint</Application>
  <PresentationFormat>On-screen Show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How does a virtual law firm work?  </vt:lpstr>
      <vt:lpstr>What it looks like…</vt:lpstr>
      <vt:lpstr>Getting Started</vt:lpstr>
      <vt:lpstr>Your Client Portal</vt:lpstr>
      <vt:lpstr>Unbundling for the Virtual Practice</vt:lpstr>
      <vt:lpstr>Benefits vs. Risks</vt:lpstr>
      <vt:lpstr>Tips and Advice</vt:lpstr>
      <vt:lpstr>Virtual Law Firm Checklist</vt:lpstr>
    </vt:vector>
  </TitlesOfParts>
  <Company>Arkansas Virtual Lawyer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Moore</dc:creator>
  <cp:lastModifiedBy>Brooke Moore</cp:lastModifiedBy>
  <cp:revision>31</cp:revision>
  <dcterms:created xsi:type="dcterms:W3CDTF">2016-11-28T16:37:16Z</dcterms:created>
  <dcterms:modified xsi:type="dcterms:W3CDTF">2017-09-18T16:25:15Z</dcterms:modified>
</cp:coreProperties>
</file>