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85" r:id="rId2"/>
    <p:sldMasterId id="2147483698" r:id="rId3"/>
    <p:sldMasterId id="2147483711" r:id="rId4"/>
    <p:sldMasterId id="2147483723" r:id="rId5"/>
  </p:sldMasterIdLst>
  <p:notesMasterIdLst>
    <p:notesMasterId r:id="rId17"/>
  </p:notesMasterIdLst>
  <p:sldIdLst>
    <p:sldId id="256" r:id="rId6"/>
    <p:sldId id="258" r:id="rId7"/>
    <p:sldId id="268" r:id="rId8"/>
    <p:sldId id="261" r:id="rId9"/>
    <p:sldId id="260" r:id="rId10"/>
    <p:sldId id="262" r:id="rId11"/>
    <p:sldId id="264" r:id="rId12"/>
    <p:sldId id="265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7462"/>
  </p:normalViewPr>
  <p:slideViewPr>
    <p:cSldViewPr snapToGrid="0" snapToObjects="1">
      <p:cViewPr varScale="1">
        <p:scale>
          <a:sx n="69" d="100"/>
          <a:sy n="69" d="100"/>
        </p:scale>
        <p:origin x="2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CE894-C884-3348-82D0-52EEE229221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DAFDA-5F36-014B-8828-6D90983F6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1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3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AFDA-5F36-014B-8828-6D90983F60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AFDA-5F36-014B-8828-6D90983F60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AFDA-5F36-014B-8828-6D90983F60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21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AFDA-5F36-014B-8828-6D90983F60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2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AFDA-5F36-014B-8828-6D90983F60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00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AFDA-5F36-014B-8828-6D90983F60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27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AFDA-5F36-014B-8828-6D90983F60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9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AFDA-5F36-014B-8828-6D90983F60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5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46A1C-3CE0-E74E-9AC9-14AF17B9E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55E7C-F3AB-644B-98AF-5C2EE4068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C780A-DE84-FD41-A0B5-825C3CFBD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7/16/20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CE163-A3E3-C149-BAB5-DBC91FC1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142C-A964-4E49-A8EB-FC69BF6E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08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2388-2A51-F245-9BFC-45291192F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96C1F-3B32-7241-A3B9-F853D3698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359AC-8828-B246-83C3-33F79E9E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DAEEB-1A70-974D-8CE1-8AAAF834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89E7F-8FD6-B543-A370-764B7E7C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9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CC9742-20EB-F648-8BD9-B85EA9895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387632-EF32-9B40-8C19-D295074E0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B9E1E-51D3-A047-AF76-0C72CA6E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31FC6-4835-9D4A-9AFC-8CC390D3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2E1E5-595B-084A-ACF8-8E824627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18047" y="464344"/>
            <a:ext cx="914814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214315" algn="ctr">
              <a:spcBef>
                <a:spcPts val="0"/>
              </a:spcBef>
              <a:buSzTx/>
              <a:buNone/>
              <a:defRPr sz="3000"/>
            </a:lvl2pPr>
            <a:lvl3pPr marL="0" indent="428631" algn="ctr">
              <a:spcBef>
                <a:spcPts val="0"/>
              </a:spcBef>
              <a:buSzTx/>
              <a:buNone/>
              <a:defRPr sz="3000"/>
            </a:lvl3pPr>
            <a:lvl4pPr marL="0" indent="642947" algn="ctr">
              <a:spcBef>
                <a:spcPts val="0"/>
              </a:spcBef>
              <a:buSzTx/>
              <a:buNone/>
              <a:defRPr sz="3000"/>
            </a:lvl4pPr>
            <a:lvl5pPr marL="0" indent="857262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0875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96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48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67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45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8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2972-7183-4444-974B-7427F033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11881-B6B9-154D-982E-1AC66FD5B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E61B-794A-4249-A375-30EBD0C5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942C9-21F1-7547-B71D-CC7DFE64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56D14-695B-0247-95E0-AC001436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32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96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7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71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20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5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4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8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0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5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6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BE95-DBF5-224E-9794-AC3265EBB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E5C49-FC9C-104E-A092-6A96366F2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BF545-E680-A848-B3F2-9F0AAD52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7/16/20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74F89-10DA-624A-BABB-FA4FE5D6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3524C-206E-EA4F-A1A9-217A14E0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85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7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12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7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91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92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2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87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18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89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8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4C766-5DC8-9049-9A84-79DE6910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F2799-9860-214A-82AD-43DD7517A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38FF0-8E00-A747-8B7C-20EAD2FEC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B8CD6-40F4-D747-A71E-0FBCAB54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5B90A-97D1-E949-9417-F99833DC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47F8C-6AFC-014D-8756-C9B000B5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65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5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27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81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03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91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13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24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59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2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3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12EB-5690-C344-9517-D3C648909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8DED0-75F2-6343-B6CA-CA1450C0B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351C1-C76C-A641-A410-C19EE4BDA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1E85E-8562-B54C-9C67-159EB6AF9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67B0C0-A624-B346-9EE5-264F05216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20D38C-6856-5F42-833D-05A7F637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57C6AE-9B06-BD4E-9ADF-B777C673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9EB8A-3FF6-C348-ABF2-E3EE8F67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80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3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73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1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46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4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20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7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5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E416C-3AB8-5948-A8A2-7CDB33166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3162E-ADEA-DE47-BC4A-9F44FC4B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D15D1-441A-5A4A-AD94-A55C5CE6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AC8B8-19E2-8343-8197-78265138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766DD-0C6A-C442-BA43-93A32145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6BFF5-C914-164B-B41F-F7669398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626C0-BB80-0D4B-8BD4-0828D486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3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6243-0DFC-274B-B4E3-B61FCC26A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EA412-5D4D-A14C-AF09-09FFFF2AD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AC9D-88DB-1044-89B5-FDF11334A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D7BBE-9F6A-7942-9C43-AB237761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7/16/20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01978-849C-FC47-AFAC-4C4B58FF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7A1A0-35BE-7F41-8B29-571BBDA5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3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E8CA-C113-7F43-B342-C1C896A7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5E413-9DE3-EF40-8B6F-D2316DE68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4A586-06D5-CC4F-A475-B4255F8F6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0DBF2-79D9-BE41-AC94-9683CDC86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7/16/20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AF6FA-634D-5744-B6D1-0BCCE794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7D321-4B7B-3E46-8094-C347CE38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7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6EEED-D086-8C4F-B5D9-52C8C8F3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D5CBB-9C39-1641-A5B1-CF759D63F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D5371-F744-1B40-85AD-CFDAB927A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B9511-3EC3-5145-B92D-9929FF702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27E6E-E728-A34F-B095-68D18B0B3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1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3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7/16/20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33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1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Thursday, July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1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lomap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lclma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279B9-6130-4167-9284-415EA1D9A3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60D5E-322A-7846-9302-068C2E092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449742"/>
            <a:ext cx="10905059" cy="15240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Pandemic-Triggered Transitions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4B82C-3EC2-7449-ADFE-162079303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6382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Susan Letterman White, JD, MS</a:t>
            </a:r>
          </a:p>
          <a:p>
            <a:r>
              <a:rPr lang="en-US" sz="28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Massachusetts Law Office Management Assistance Program</a:t>
            </a:r>
          </a:p>
          <a:p>
            <a:r>
              <a:rPr lang="en-US" sz="2800" dirty="0" err="1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Susan@MassLOMAP.org</a:t>
            </a:r>
            <a:endParaRPr lang="en-US" sz="2800" dirty="0">
              <a:solidFill>
                <a:schemeClr val="bg1"/>
              </a:solidFill>
              <a:latin typeface="Bangla MN" pitchFamily="2" charset="0"/>
              <a:cs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B2730-40E1-4DAF-B3F6-5B5F8611D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08" b="4328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9FDB4D-987D-4C87-A179-9D4616AB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03360-AB98-784D-A85D-A047E0F61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534" y="504966"/>
            <a:ext cx="8952932" cy="3043213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ChallenGe</a:t>
            </a:r>
            <a:r>
              <a:rPr lang="en-US" sz="54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50703-9576-FB4B-91CA-D34C52328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0191" y="3749746"/>
            <a:ext cx="6291618" cy="2208321"/>
          </a:xfrm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What will you do now that you have been putting off?</a:t>
            </a:r>
          </a:p>
        </p:txBody>
      </p:sp>
    </p:spTree>
    <p:extLst>
      <p:ext uri="{BB962C8B-B14F-4D97-AF65-F5344CB8AC3E}">
        <p14:creationId xmlns:p14="http://schemas.microsoft.com/office/powerpoint/2010/main" val="1617757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F5B43-AF3D-498F-B62B-44DDB0240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45F121-7DB3-4C20-B960-333CE2967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978AB-7E8E-684C-B812-5AD7903FE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1"/>
            <a:ext cx="9144000" cy="385027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4E021-4436-DC42-BD84-F5ED45FF1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48793"/>
            <a:ext cx="9144000" cy="83602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Susan@MassLOMAP.org</a:t>
            </a:r>
            <a:endParaRPr lang="en-US" sz="2800" dirty="0">
              <a:solidFill>
                <a:schemeClr val="bg1"/>
              </a:solidFill>
              <a:latin typeface="Bangla MN" pitchFamily="2" charset="0"/>
              <a:cs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4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A78C2-BD66-462B-A873-EBC8DDD84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5730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D813B2-F4DC-8D47-A923-87A915AA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83" y="410510"/>
            <a:ext cx="10058400" cy="66369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ngla MN" pitchFamily="2" charset="0"/>
                <a:cs typeface="Bangla MN" pitchFamily="2" charset="0"/>
              </a:rPr>
              <a:t>Who am I?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07BB3B-CD22-694F-ACE1-5D3C05900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790" y="1129619"/>
            <a:ext cx="11270514" cy="5009923"/>
          </a:xfrm>
        </p:spPr>
        <p:txBody>
          <a:bodyPr>
            <a:noAutofit/>
          </a:bodyPr>
          <a:lstStyle/>
          <a:p>
            <a:pPr marL="379220" indent="-379220" defTabSz="498403">
              <a:lnSpc>
                <a:spcPct val="90000"/>
              </a:lnSpc>
              <a:spcBef>
                <a:spcPts val="1800"/>
              </a:spcBef>
              <a:defRPr sz="3458"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Senior Practice Advisor, Mass LOMAP/Lawyers Concerned for Lawyers</a:t>
            </a:r>
          </a:p>
          <a:p>
            <a:pPr marL="379220" indent="-379220" defTabSz="498403">
              <a:lnSpc>
                <a:spcPct val="90000"/>
              </a:lnSpc>
              <a:spcBef>
                <a:spcPts val="1800"/>
              </a:spcBef>
              <a:defRPr sz="3458"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Former law firm managing partner and practicing attorney</a:t>
            </a:r>
          </a:p>
          <a:p>
            <a:pPr marL="379220" indent="-379220" defTabSz="498403">
              <a:lnSpc>
                <a:spcPct val="90000"/>
              </a:lnSpc>
              <a:spcBef>
                <a:spcPts val="1800"/>
              </a:spcBef>
              <a:defRPr sz="3458"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Expert in individual career and organizational strategy and performance</a:t>
            </a:r>
          </a:p>
          <a:p>
            <a:pPr marL="379220" indent="-379220" defTabSz="498403">
              <a:lnSpc>
                <a:spcPct val="90000"/>
              </a:lnSpc>
              <a:spcBef>
                <a:spcPts val="1800"/>
              </a:spcBef>
              <a:defRPr sz="3458"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Chair of MBA Solo/Small Firm Law Practice Management Section Council</a:t>
            </a:r>
          </a:p>
          <a:p>
            <a:pPr marL="379220" indent="-379220" defTabSz="498403">
              <a:lnSpc>
                <a:spcPct val="90000"/>
              </a:lnSpc>
              <a:spcBef>
                <a:spcPts val="1800"/>
              </a:spcBef>
              <a:defRPr sz="3458"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Member, BBA Solo and Small Firm Forum</a:t>
            </a:r>
          </a:p>
          <a:p>
            <a:pPr marL="379220" indent="-379220" defTabSz="498403">
              <a:lnSpc>
                <a:spcPct val="90000"/>
              </a:lnSpc>
              <a:spcBef>
                <a:spcPts val="1800"/>
              </a:spcBef>
              <a:defRPr sz="3458"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Member, MBA COVID-19 Response Task Force</a:t>
            </a:r>
          </a:p>
          <a:p>
            <a:pPr marL="379220" indent="-379220" defTabSz="498403">
              <a:lnSpc>
                <a:spcPct val="90000"/>
              </a:lnSpc>
              <a:spcBef>
                <a:spcPts val="1800"/>
              </a:spcBef>
              <a:defRPr sz="3458"/>
            </a:pPr>
            <a:r>
              <a:rPr lang="en-US" sz="2400" dirty="0">
                <a:latin typeface="Bangla MN" pitchFamily="2" charset="0"/>
                <a:cs typeface="Bangla MN" pitchFamily="2" charset="0"/>
              </a:rPr>
              <a:t>Chapter Author, </a:t>
            </a:r>
            <a:r>
              <a:rPr lang="en-US" sz="2400" i="1" dirty="0">
                <a:latin typeface="Bangla MN" pitchFamily="2" charset="0"/>
                <a:cs typeface="Bangla MN" pitchFamily="2" charset="0"/>
                <a:sym typeface="Helvetica"/>
              </a:rPr>
              <a:t>Hanging Your Shingle: Starting and Operating a Solo or Small Firm Practice 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259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OMAP"/>
          <p:cNvSpPr txBox="1">
            <a:spLocks noGrp="1"/>
          </p:cNvSpPr>
          <p:nvPr>
            <p:ph type="title"/>
          </p:nvPr>
        </p:nvSpPr>
        <p:spPr>
          <a:xfrm>
            <a:off x="162404" y="4786840"/>
            <a:ext cx="3999162" cy="8054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375" dirty="0"/>
              <a:t>Mass </a:t>
            </a:r>
            <a:r>
              <a:rPr sz="3375" dirty="0"/>
              <a:t>LOMAP</a:t>
            </a:r>
          </a:p>
        </p:txBody>
      </p:sp>
      <p:sp>
        <p:nvSpPr>
          <p:cNvPr id="128" name="*A Program of Lawyers Concerned for Lawyers…"/>
          <p:cNvSpPr txBox="1">
            <a:spLocks noGrp="1"/>
          </p:cNvSpPr>
          <p:nvPr>
            <p:ph type="body" sz="quarter" idx="1"/>
          </p:nvPr>
        </p:nvSpPr>
        <p:spPr>
          <a:xfrm>
            <a:off x="611369" y="5800920"/>
            <a:ext cx="2970941" cy="648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4587">
              <a:defRPr sz="2656"/>
            </a:pPr>
            <a:r>
              <a:rPr sz="1969" u="sng" dirty="0">
                <a:hlinkClick r:id="rId3"/>
              </a:rPr>
              <a:t>www.masslomap.org</a:t>
            </a:r>
          </a:p>
          <a:p>
            <a:pPr defTabSz="454587">
              <a:defRPr sz="2656"/>
            </a:pPr>
            <a:r>
              <a:rPr sz="1969" u="sng" dirty="0">
                <a:hlinkClick r:id="rId4"/>
              </a:rPr>
              <a:t>www.lclma.org</a:t>
            </a:r>
          </a:p>
        </p:txBody>
      </p:sp>
      <p:pic>
        <p:nvPicPr>
          <p:cNvPr id="5" name="Picture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D0564195-D66F-4E4C-9BC7-8A38E76858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" y="343591"/>
            <a:ext cx="11938772" cy="21375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CD546-8198-9349-86CC-FA674D201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0" y="2575661"/>
            <a:ext cx="11938771" cy="1153642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CFF4C3F4-AA82-B843-BA5D-C3AB044FD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97" y="3823826"/>
            <a:ext cx="7333500" cy="29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5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FE10FB-2EAC-46BD-9E5F-5E0442D99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09A4ED99-62FC-9A49-B4C8-569120E5D377}"/>
              </a:ext>
            </a:extLst>
          </p:cNvPr>
          <p:cNvSpPr txBox="1">
            <a:spLocks/>
          </p:cNvSpPr>
          <p:nvPr/>
        </p:nvSpPr>
        <p:spPr>
          <a:xfrm>
            <a:off x="573315" y="547069"/>
            <a:ext cx="10924948" cy="825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4000" dirty="0">
                <a:latin typeface="Bangla MN" pitchFamily="2" charset="0"/>
                <a:cs typeface="Bangla MN" pitchFamily="2" charset="0"/>
              </a:rPr>
              <a:t>Transitions after the disruption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85DC5C8-03C4-0D48-9AE6-DB29C0806F03}"/>
              </a:ext>
            </a:extLst>
          </p:cNvPr>
          <p:cNvSpPr txBox="1">
            <a:spLocks/>
          </p:cNvSpPr>
          <p:nvPr/>
        </p:nvSpPr>
        <p:spPr>
          <a:xfrm>
            <a:off x="688618" y="4191000"/>
            <a:ext cx="3451582" cy="682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kern="12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angla MN" pitchFamily="2" charset="0"/>
                <a:cs typeface="Bangla MN" pitchFamily="2" charset="0"/>
              </a:rPr>
              <a:t>Endings</a:t>
            </a:r>
          </a:p>
        </p:txBody>
      </p:sp>
      <p:pic>
        <p:nvPicPr>
          <p:cNvPr id="44" name="Picture Placeholder 12">
            <a:extLst>
              <a:ext uri="{FF2B5EF4-FFF2-40B4-BE49-F238E27FC236}">
                <a16:creationId xmlns:a16="http://schemas.microsoft.com/office/drawing/2014/main" id="{467BFF5B-8BB2-9846-8661-EAE527138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64" r="23564" b="1968"/>
          <a:stretch/>
        </p:blipFill>
        <p:spPr>
          <a:xfrm rot="5400000">
            <a:off x="1648738" y="1432560"/>
            <a:ext cx="1463040" cy="3383280"/>
          </a:xfrm>
          <a:prstGeom prst="roundRect">
            <a:avLst>
              <a:gd name="adj" fmla="val 0"/>
            </a:avLst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078B7620-4521-234D-80BE-9629B874CEC4}"/>
              </a:ext>
            </a:extLst>
          </p:cNvPr>
          <p:cNvSpPr txBox="1">
            <a:spLocks/>
          </p:cNvSpPr>
          <p:nvPr/>
        </p:nvSpPr>
        <p:spPr>
          <a:xfrm>
            <a:off x="688618" y="4873764"/>
            <a:ext cx="3451582" cy="1344921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Bangla MN" pitchFamily="2" charset="0"/>
                <a:cs typeface="Bangla MN" pitchFamily="2" charset="0"/>
              </a:rPr>
              <a:t>Preparation</a:t>
            </a:r>
          </a:p>
          <a:p>
            <a:r>
              <a:rPr lang="en-US" sz="2800" dirty="0">
                <a:latin typeface="Bangla MN" pitchFamily="2" charset="0"/>
                <a:cs typeface="Bangla MN" pitchFamily="2" charset="0"/>
              </a:rPr>
              <a:t>Let go of?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0B530D28-1675-174D-9D92-F18F3B36FC77}"/>
              </a:ext>
            </a:extLst>
          </p:cNvPr>
          <p:cNvSpPr txBox="1">
            <a:spLocks/>
          </p:cNvSpPr>
          <p:nvPr/>
        </p:nvSpPr>
        <p:spPr>
          <a:xfrm>
            <a:off x="4374263" y="4191000"/>
            <a:ext cx="3448935" cy="6827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Bangla MN" pitchFamily="2" charset="0"/>
                <a:cs typeface="Bangla MN" pitchFamily="2" charset="0"/>
              </a:rPr>
              <a:t>Neutral Zone</a:t>
            </a:r>
            <a:endParaRPr lang="en-US" sz="2800" b="1" dirty="0">
              <a:latin typeface="Bangla MN" pitchFamily="2" charset="0"/>
              <a:cs typeface="Bangla MN" pitchFamily="2" charset="0"/>
            </a:endParaRPr>
          </a:p>
        </p:txBody>
      </p:sp>
      <p:pic>
        <p:nvPicPr>
          <p:cNvPr id="47" name="Picture Placeholder 14">
            <a:extLst>
              <a:ext uri="{FF2B5EF4-FFF2-40B4-BE49-F238E27FC236}">
                <a16:creationId xmlns:a16="http://schemas.microsoft.com/office/drawing/2014/main" id="{026F5511-F858-7442-BBA9-CD941733E9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33" r="33433"/>
          <a:stretch>
            <a:fillRect/>
          </a:stretch>
        </p:blipFill>
        <p:spPr>
          <a:xfrm rot="5400000">
            <a:off x="5335588" y="1398588"/>
            <a:ext cx="1524000" cy="3449637"/>
          </a:xfrm>
          <a:prstGeom prst="roundRect">
            <a:avLst>
              <a:gd name="adj" fmla="val 0"/>
            </a:avLst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EC18CCA8-A57F-E54D-A425-B81BCE865ABB}"/>
              </a:ext>
            </a:extLst>
          </p:cNvPr>
          <p:cNvSpPr txBox="1">
            <a:spLocks/>
          </p:cNvSpPr>
          <p:nvPr/>
        </p:nvSpPr>
        <p:spPr>
          <a:xfrm>
            <a:off x="4374264" y="4873763"/>
            <a:ext cx="3448935" cy="1344921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Bangla MN" pitchFamily="2" charset="0"/>
                <a:cs typeface="Bangla MN" pitchFamily="2" charset="0"/>
              </a:rPr>
              <a:t>Pause and reflect</a:t>
            </a:r>
            <a:endParaRPr lang="en-US" sz="2800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F1779A10-D082-4143-8A64-00240E08ACEC}"/>
              </a:ext>
            </a:extLst>
          </p:cNvPr>
          <p:cNvSpPr txBox="1">
            <a:spLocks/>
          </p:cNvSpPr>
          <p:nvPr/>
        </p:nvSpPr>
        <p:spPr>
          <a:xfrm>
            <a:off x="8049731" y="4191000"/>
            <a:ext cx="3456469" cy="6827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Bangla MN" pitchFamily="2" charset="0"/>
                <a:cs typeface="Bangla MN" pitchFamily="2" charset="0"/>
              </a:rPr>
              <a:t>New Beginnings</a:t>
            </a:r>
          </a:p>
        </p:txBody>
      </p:sp>
      <p:pic>
        <p:nvPicPr>
          <p:cNvPr id="50" name="Picture Placeholder 16">
            <a:extLst>
              <a:ext uri="{FF2B5EF4-FFF2-40B4-BE49-F238E27FC236}">
                <a16:creationId xmlns:a16="http://schemas.microsoft.com/office/drawing/2014/main" id="{6CCE98AE-AE7B-8C4E-AA86-1896E3C117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425" r="33425"/>
          <a:stretch>
            <a:fillRect/>
          </a:stretch>
        </p:blipFill>
        <p:spPr>
          <a:xfrm rot="5400000">
            <a:off x="9012238" y="1400175"/>
            <a:ext cx="1524000" cy="3448050"/>
          </a:xfrm>
          <a:prstGeom prst="roundRect">
            <a:avLst>
              <a:gd name="adj" fmla="val 0"/>
            </a:avLst>
          </a:prstGeom>
        </p:spPr>
      </p:pic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9751FED1-A128-1448-85AF-58817DB010B8}"/>
              </a:ext>
            </a:extLst>
          </p:cNvPr>
          <p:cNvSpPr txBox="1">
            <a:spLocks/>
          </p:cNvSpPr>
          <p:nvPr/>
        </p:nvSpPr>
        <p:spPr>
          <a:xfrm>
            <a:off x="8049731" y="5084419"/>
            <a:ext cx="3452445" cy="134492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Bangla MN" pitchFamily="2" charset="0"/>
                <a:cs typeface="Bangla MN" pitchFamily="2" charset="0"/>
              </a:rPr>
              <a:t>Finding and Planning for new opportunities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3F0DAF-71D0-4145-9962-349FCE83919B}"/>
              </a:ext>
            </a:extLst>
          </p:cNvPr>
          <p:cNvSpPr txBox="1"/>
          <p:nvPr/>
        </p:nvSpPr>
        <p:spPr>
          <a:xfrm>
            <a:off x="688618" y="6218682"/>
            <a:ext cx="397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William Bridges, </a:t>
            </a:r>
            <a:r>
              <a:rPr lang="en-US" i="1" dirty="0"/>
              <a:t>Transitions</a:t>
            </a:r>
          </a:p>
        </p:txBody>
      </p:sp>
    </p:spTree>
    <p:extLst>
      <p:ext uri="{BB962C8B-B14F-4D97-AF65-F5344CB8AC3E}">
        <p14:creationId xmlns:p14="http://schemas.microsoft.com/office/powerpoint/2010/main" val="204821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D46020D3-ECA6-4CA9-99FD-F797B899B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8" b="13452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6D24B1-1A27-604B-926E-288F44543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5772" y="643467"/>
            <a:ext cx="6192764" cy="3569242"/>
          </a:xfrm>
        </p:spPr>
        <p:txBody>
          <a:bodyPr anchor="t">
            <a:normAutofit/>
          </a:bodyPr>
          <a:lstStyle/>
          <a:p>
            <a:pPr algn="r"/>
            <a:r>
              <a:rPr lang="en-US" sz="66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 4 Client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D8100-1FA4-AD45-8A5F-83B29B9EB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9235" y="4551036"/>
            <a:ext cx="6189300" cy="1663495"/>
          </a:xfrm>
        </p:spPr>
        <p:txBody>
          <a:bodyPr anchor="b">
            <a:norm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Balance to Disruption</a:t>
            </a:r>
          </a:p>
        </p:txBody>
      </p:sp>
    </p:spTree>
    <p:extLst>
      <p:ext uri="{BB962C8B-B14F-4D97-AF65-F5344CB8AC3E}">
        <p14:creationId xmlns:p14="http://schemas.microsoft.com/office/powerpoint/2010/main" val="285624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67AC1A-235C-BD44-8409-3D009AAA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85" y="365125"/>
            <a:ext cx="1148442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Bangla MN" pitchFamily="2" charset="0"/>
                <a:cs typeface="Bangla MN" pitchFamily="2" charset="0"/>
              </a:rPr>
              <a:t>Sole owner gets sick. Single associate. Now what?</a:t>
            </a:r>
          </a:p>
        </p:txBody>
      </p:sp>
      <p:pic>
        <p:nvPicPr>
          <p:cNvPr id="10" name="Content Placeholder 9" descr="A picture containing plate&#10;&#10;Description automatically generated">
            <a:extLst>
              <a:ext uri="{FF2B5EF4-FFF2-40B4-BE49-F238E27FC236}">
                <a16:creationId xmlns:a16="http://schemas.microsoft.com/office/drawing/2014/main" id="{6A6A5A89-8C8C-DA4F-89FA-056A2EC57A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73743" y="4441825"/>
            <a:ext cx="5181600" cy="2051050"/>
          </a:xfrm>
        </p:spPr>
      </p:pic>
    </p:spTree>
    <p:extLst>
      <p:ext uri="{BB962C8B-B14F-4D97-AF65-F5344CB8AC3E}">
        <p14:creationId xmlns:p14="http://schemas.microsoft.com/office/powerpoint/2010/main" val="86199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5B6456-654F-425F-BDED-30ECEE81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90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6D4BB-7024-724A-9D11-6D4B0872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643467"/>
            <a:ext cx="5452529" cy="3569242"/>
          </a:xfrm>
        </p:spPr>
        <p:txBody>
          <a:bodyPr anchor="t">
            <a:normAutofit/>
          </a:bodyPr>
          <a:lstStyle/>
          <a:p>
            <a:pPr algn="r"/>
            <a:r>
              <a:rPr lang="en-US" sz="6000" dirty="0">
                <a:latin typeface="Bangla MN" pitchFamily="2" charset="0"/>
                <a:cs typeface="Bangla MN" pitchFamily="2" charset="0"/>
              </a:rPr>
              <a:t>“Let me help.”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6B815-6701-CD46-A32C-085416936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3429" y="4551036"/>
            <a:ext cx="8065106" cy="1663495"/>
          </a:xfrm>
        </p:spPr>
        <p:txBody>
          <a:bodyPr anchor="b">
            <a:norm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Bangla MN" pitchFamily="2" charset="0"/>
                <a:cs typeface="Bangla MN" pitchFamily="2" charset="0"/>
              </a:rPr>
              <a:t>Good intentions. Bad Decisions.</a:t>
            </a:r>
          </a:p>
        </p:txBody>
      </p:sp>
    </p:spTree>
    <p:extLst>
      <p:ext uri="{BB962C8B-B14F-4D97-AF65-F5344CB8AC3E}">
        <p14:creationId xmlns:p14="http://schemas.microsoft.com/office/powerpoint/2010/main" val="86642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C0789-6E38-42D5-B831-8CE50EBE9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9" r="-1" b="1300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9B723A-D2E4-BB4A-BB90-BD97E750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52425"/>
            <a:ext cx="9888206" cy="622836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latin typeface="Bangla MN" pitchFamily="2" charset="0"/>
                <a:cs typeface="Bangla MN" pitchFamily="2" charset="0"/>
              </a:rPr>
              <a:t>"If I die now, have I lived the life I wanted to?”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F2A2BE-1034-CA4C-A48D-721DF20FA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94" y="4808558"/>
            <a:ext cx="9888206" cy="1606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latin typeface="Bangla MN" pitchFamily="2" charset="0"/>
                <a:cs typeface="Bangla MN" pitchFamily="2" charset="0"/>
              </a:rPr>
              <a:t>“The pandemic has people examining their lives. Some don't like what they're seeing.”</a:t>
            </a:r>
          </a:p>
          <a:p>
            <a:pPr marL="0" indent="0">
              <a:buNone/>
            </a:pPr>
            <a:r>
              <a:rPr lang="en-US" dirty="0">
                <a:latin typeface="Bangla MN" pitchFamily="2" charset="0"/>
                <a:cs typeface="Bangla MN" pitchFamily="2" charset="0"/>
              </a:rPr>
              <a:t>Beth </a:t>
            </a:r>
            <a:r>
              <a:rPr lang="en-US" dirty="0" err="1">
                <a:latin typeface="Bangla MN" pitchFamily="2" charset="0"/>
                <a:cs typeface="Bangla MN" pitchFamily="2" charset="0"/>
              </a:rPr>
              <a:t>Teitell</a:t>
            </a:r>
            <a:r>
              <a:rPr lang="en-US" dirty="0">
                <a:latin typeface="Bangla MN" pitchFamily="2" charset="0"/>
                <a:cs typeface="Bangla MN" pitchFamily="2" charset="0"/>
              </a:rPr>
              <a:t> Globe Staff, July 5, 2020</a:t>
            </a:r>
            <a:endParaRPr lang="en-US" sz="1800" dirty="0">
              <a:latin typeface="Bangla MN" pitchFamily="2" charset="0"/>
              <a:cs typeface="Bangla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48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CF31A686-2CF0-42C4-AC58-8AB8E706C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5" r="40456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B4E76-B932-8F4B-8387-26F1E37F4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23A79-D1D6-2B41-8A58-B734342C3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Bangla MN" pitchFamily="2" charset="0"/>
                <a:cs typeface="Bangla MN" pitchFamily="2" charset="0"/>
              </a:rPr>
              <a:t>Prepare or adjust?</a:t>
            </a:r>
          </a:p>
        </p:txBody>
      </p:sp>
    </p:spTree>
    <p:extLst>
      <p:ext uri="{BB962C8B-B14F-4D97-AF65-F5344CB8AC3E}">
        <p14:creationId xmlns:p14="http://schemas.microsoft.com/office/powerpoint/2010/main" val="627739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312441"/>
      </a:dk2>
      <a:lt2>
        <a:srgbClr val="E2E8E6"/>
      </a:lt2>
      <a:accent1>
        <a:srgbClr val="EE6E96"/>
      </a:accent1>
      <a:accent2>
        <a:srgbClr val="EB4EC0"/>
      </a:accent2>
      <a:accent3>
        <a:srgbClr val="DC6EEE"/>
      </a:accent3>
      <a:accent4>
        <a:srgbClr val="924EEB"/>
      </a:accent4>
      <a:accent5>
        <a:srgbClr val="716EEE"/>
      </a:accent5>
      <a:accent6>
        <a:srgbClr val="4E8CEB"/>
      </a:accent6>
      <a:hlink>
        <a:srgbClr val="568F7D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PebbleVTI">
  <a:themeElements>
    <a:clrScheme name="AnalogousFromDarkSeedLeftStep">
      <a:dk1>
        <a:srgbClr val="000000"/>
      </a:dk1>
      <a:lt1>
        <a:srgbClr val="FFFFFF"/>
      </a:lt1>
      <a:dk2>
        <a:srgbClr val="243B41"/>
      </a:dk2>
      <a:lt2>
        <a:srgbClr val="E2E8E3"/>
      </a:lt2>
      <a:accent1>
        <a:srgbClr val="E729D2"/>
      </a:accent1>
      <a:accent2>
        <a:srgbClr val="9D1FD6"/>
      </a:accent2>
      <a:accent3>
        <a:srgbClr val="6E40E9"/>
      </a:accent3>
      <a:accent4>
        <a:srgbClr val="4056DC"/>
      </a:accent4>
      <a:accent5>
        <a:srgbClr val="2993E7"/>
      </a:accent5>
      <a:accent6>
        <a:srgbClr val="14B5B9"/>
      </a:accent6>
      <a:hlink>
        <a:srgbClr val="5883C7"/>
      </a:hlink>
      <a:folHlink>
        <a:srgbClr val="828282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4.xml><?xml version="1.0" encoding="utf-8"?>
<a:theme xmlns:a="http://schemas.openxmlformats.org/drawingml/2006/main" name="GradientRiseVTI">
  <a:themeElements>
    <a:clrScheme name="AnalogousFromRegularSeedLeftStep">
      <a:dk1>
        <a:srgbClr val="000000"/>
      </a:dk1>
      <a:lt1>
        <a:srgbClr val="FFFFFF"/>
      </a:lt1>
      <a:dk2>
        <a:srgbClr val="412427"/>
      </a:dk2>
      <a:lt2>
        <a:srgbClr val="E2E3E8"/>
      </a:lt2>
      <a:accent1>
        <a:srgbClr val="BD9D22"/>
      </a:accent1>
      <a:accent2>
        <a:srgbClr val="D55F17"/>
      </a:accent2>
      <a:accent3>
        <a:srgbClr val="E72930"/>
      </a:accent3>
      <a:accent4>
        <a:srgbClr val="D5176E"/>
      </a:accent4>
      <a:accent5>
        <a:srgbClr val="E729CF"/>
      </a:accent5>
      <a:accent6>
        <a:srgbClr val="9E17D5"/>
      </a:accent6>
      <a:hlink>
        <a:srgbClr val="5A71C8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5.xml><?xml version="1.0" encoding="utf-8"?>
<a:theme xmlns:a="http://schemas.openxmlformats.org/drawingml/2006/main" name="1_GradientRiseVTI">
  <a:themeElements>
    <a:clrScheme name="AnalogousFromLightSeed_2SEEDS">
      <a:dk1>
        <a:srgbClr val="000000"/>
      </a:dk1>
      <a:lt1>
        <a:srgbClr val="FFFFFF"/>
      </a:lt1>
      <a:dk2>
        <a:srgbClr val="412724"/>
      </a:dk2>
      <a:lt2>
        <a:srgbClr val="E2E6E8"/>
      </a:lt2>
      <a:accent1>
        <a:srgbClr val="BE977B"/>
      </a:accent1>
      <a:accent2>
        <a:srgbClr val="CA9393"/>
      </a:accent2>
      <a:accent3>
        <a:srgbClr val="A9A17B"/>
      </a:accent3>
      <a:accent4>
        <a:srgbClr val="74ABB9"/>
      </a:accent4>
      <a:accent5>
        <a:srgbClr val="8CA2C7"/>
      </a:accent5>
      <a:accent6>
        <a:srgbClr val="7E7BBE"/>
      </a:accent6>
      <a:hlink>
        <a:srgbClr val="5A86A6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241</Words>
  <Application>Microsoft Macintosh PowerPoint</Application>
  <PresentationFormat>Widescreen</PresentationFormat>
  <Paragraphs>48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Avenir Next LT Pro</vt:lpstr>
      <vt:lpstr>Avenir Next LT Pro Light</vt:lpstr>
      <vt:lpstr>Bangla MN</vt:lpstr>
      <vt:lpstr>Calibri</vt:lpstr>
      <vt:lpstr>Calibri Light</vt:lpstr>
      <vt:lpstr>Century Gothic</vt:lpstr>
      <vt:lpstr>Elephant</vt:lpstr>
      <vt:lpstr>Garamond</vt:lpstr>
      <vt:lpstr>Sitka Subheading</vt:lpstr>
      <vt:lpstr>Office Theme</vt:lpstr>
      <vt:lpstr>BrushVTI</vt:lpstr>
      <vt:lpstr>PebbleVTI</vt:lpstr>
      <vt:lpstr>GradientRiseVTI</vt:lpstr>
      <vt:lpstr>1_GradientRiseVTI</vt:lpstr>
      <vt:lpstr>Pandemic-Triggered Transitions</vt:lpstr>
      <vt:lpstr>Who am I?</vt:lpstr>
      <vt:lpstr>Mass LOMAP</vt:lpstr>
      <vt:lpstr>PowerPoint Presentation</vt:lpstr>
      <vt:lpstr> 4 Client Stories</vt:lpstr>
      <vt:lpstr>Sole owner gets sick. Single associate. Now what?</vt:lpstr>
      <vt:lpstr>“Let me help.”</vt:lpstr>
      <vt:lpstr>"If I die now, have I lived the life I wanted to?”</vt:lpstr>
      <vt:lpstr>Technology</vt:lpstr>
      <vt:lpstr>ChallenGe!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Pandemic-Triggered Transitions</dc:title>
  <dc:creator>Susan White</dc:creator>
  <cp:lastModifiedBy>Susan White</cp:lastModifiedBy>
  <cp:revision>5</cp:revision>
  <dcterms:created xsi:type="dcterms:W3CDTF">2020-07-09T20:43:34Z</dcterms:created>
  <dcterms:modified xsi:type="dcterms:W3CDTF">2020-07-16T21:18:55Z</dcterms:modified>
</cp:coreProperties>
</file>